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7" r:id="rId3"/>
    <p:sldId id="318" r:id="rId4"/>
    <p:sldId id="257" r:id="rId5"/>
    <p:sldId id="258" r:id="rId6"/>
    <p:sldId id="259" r:id="rId7"/>
    <p:sldId id="266" r:id="rId8"/>
    <p:sldId id="267" r:id="rId9"/>
    <p:sldId id="263" r:id="rId10"/>
    <p:sldId id="264" r:id="rId11"/>
    <p:sldId id="297" r:id="rId12"/>
    <p:sldId id="298" r:id="rId13"/>
    <p:sldId id="299" r:id="rId14"/>
    <p:sldId id="265" r:id="rId15"/>
    <p:sldId id="291" r:id="rId16"/>
    <p:sldId id="309" r:id="rId17"/>
    <p:sldId id="292" r:id="rId18"/>
    <p:sldId id="293" r:id="rId19"/>
    <p:sldId id="308" r:id="rId20"/>
    <p:sldId id="294" r:id="rId21"/>
    <p:sldId id="304" r:id="rId22"/>
    <p:sldId id="305" r:id="rId23"/>
    <p:sldId id="296" r:id="rId24"/>
    <p:sldId id="301" r:id="rId25"/>
    <p:sldId id="302" r:id="rId26"/>
    <p:sldId id="310" r:id="rId27"/>
    <p:sldId id="311" r:id="rId28"/>
    <p:sldId id="313" r:id="rId29"/>
    <p:sldId id="303" r:id="rId30"/>
    <p:sldId id="295" r:id="rId31"/>
    <p:sldId id="306" r:id="rId32"/>
    <p:sldId id="312" r:id="rId33"/>
    <p:sldId id="314" r:id="rId34"/>
    <p:sldId id="315" r:id="rId35"/>
    <p:sldId id="316" r:id="rId36"/>
    <p:sldId id="300" r:id="rId37"/>
    <p:sldId id="3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09BF-35B2-46D5-8A90-8B94E0DFB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Museo 700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CAD48F-EC24-4F9D-8959-916AD0F02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useo Sans 100" panose="02000000000000000000" pitchFamily="50" charset="0"/>
                <a:ea typeface="MS UI 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7F4C1-2858-4635-8460-65E1DC16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7DBE7-EB0F-4BF7-98B9-5188EFC4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FC3DC-35A8-4446-AF3A-7E230969F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68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2FCE8-5BC0-4A71-947A-61487D7B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D5EB9-EF6D-4E72-A4B9-FCF42C91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3B37C-E223-401D-A270-AAD1C3BD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C2C29-082B-4378-A578-2380BDDC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83952-BCE4-493C-9AFF-C2B6296A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89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8015A2-BFF1-4C5F-A51B-A62506403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5BBBB-A3EE-4A35-819F-86E1F607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C982B-AB96-4C8D-990A-D32AB1D1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0036B-F795-4399-9749-C489B97A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6BFC9-4277-438F-951B-609441BE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32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EE75D-98FD-40C7-A6F0-98783289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DB02-A885-4A22-A416-322D20839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C24C8-3AFC-4941-93E8-AD81E02E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59720-46BF-48EF-8511-9FA46128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F5C69-FD2B-4D77-B244-27BF3168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15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08D9-C367-422A-A9FD-9FE1C228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F6015-2F50-492D-98AB-C87DD0060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81EB7-1954-4254-B217-AD4E2C9F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78C19-1F05-422B-8D38-85CB9F7C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101D5-7234-424F-8F34-373E8FBB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75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55A5-D7DD-4C27-B24B-8B189B0A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F834E-81AF-47CA-AF7D-405C2A13A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6CFAF-C9FF-45F4-8A39-7EB1485E7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1D747-5383-4537-A02A-33C0766A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347E1-E2DD-45B0-81A7-C98CAF81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C2F23-738C-47BE-8066-8D6FEDFE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48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A071-767C-42A1-8AEA-9DB08758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3E95D-709C-4243-874D-B8A8F5353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1B54E-8ABA-4F0C-86A0-0AF76E080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2BE38-8938-4525-9F05-5D477700D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96B975-7705-4547-BBBC-96EE853983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60BE37-2746-4ACA-94E9-4AFF4F89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126ED-9A1C-45F3-A4C5-20067A0A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B7B7EC-1DF6-466F-8F66-F55D6240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03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9541-C1E6-48AF-92EC-83DC46D8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2B118-CF59-4473-8704-0E772760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D615A-D879-4D92-BBDB-C86526FC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50CEC-A72F-4DDF-A60A-B02115EB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08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920563-3604-4368-8A55-E38A434FB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2550A-1489-4BA5-B3E3-66710C06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BDAF1-0CB8-46FE-9CB9-726620BDB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59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65DB-D634-4F4D-B560-4A2F6618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2537F-4ADB-43ED-8F0F-686D44118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11A03-34AD-4B80-9B57-456B820A9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5B97F-E45E-47F9-8595-7610AEC9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300A2-3080-446B-953A-A4090EEC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545D2-6ABC-48BE-8460-68EB8C53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93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45FF-5311-42AD-9C98-DACA36F2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588BE-154F-4A8E-BCD4-7132C9E6DF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C7B46-2694-4329-8D2E-605D4C9E5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FD978-5009-4FAB-A2E4-A106A697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29BB6-9A28-47ED-AB11-91578268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F45D2-7592-491B-A721-01CF1BF8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02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153B5-64F5-4634-A474-F74A7E12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33FDC-EE66-4D94-962E-CFE0105B4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25E54-AB0C-4D80-B68F-955C81CA3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8B2B3-F921-41A8-8049-4FCA4BB6CB8D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2D30D-6919-48C7-B2B2-A3FBE9687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960D1-F45C-4870-994F-FCD090427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1B822-2217-41CF-A79E-D0874392A242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4A856-6C14-4303-9CFF-247F815ECE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" y="64323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8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useo 700" panose="020000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useo Sans 100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Museo Sans 100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Museo Sans 100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useo Sans 100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useo Sans 100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A281-F9DA-4C8D-AF7B-34D5A2CA5A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err="1"/>
              <a:t>DiagnosticSourcery</a:t>
            </a:r>
            <a:br>
              <a:rPr lang="en-GB" dirty="0"/>
            </a:br>
            <a:r>
              <a:rPr lang="en-GB" sz="2800" dirty="0">
                <a:latin typeface="Museo Sans 100" panose="02000000000000000000" pitchFamily="50" charset="0"/>
              </a:rPr>
              <a:t>Diagnostics, Metrics and Tracing in .NET</a:t>
            </a:r>
            <a:endParaRPr lang="en-GB" dirty="0">
              <a:latin typeface="Museo Sans 100" panose="020000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EB4F6-737A-4D58-B14F-3F3FB0A906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  <a:latin typeface="Museo Sans 100" panose="02000000000000000000" pitchFamily="50" charset="0"/>
              </a:rPr>
              <a:t>Mark Rendle		@</a:t>
            </a:r>
            <a:r>
              <a:rPr lang="en-GB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Museo Sans 100" panose="02000000000000000000" pitchFamily="50" charset="0"/>
              </a:rPr>
              <a:t>markrendle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  <a:latin typeface="Museo Sans 100" panose="02000000000000000000" pitchFamily="50" charset="0"/>
              </a:rPr>
              <a:t>		rendlelabs.com</a:t>
            </a:r>
          </a:p>
        </p:txBody>
      </p:sp>
    </p:spTree>
    <p:extLst>
      <p:ext uri="{BB962C8B-B14F-4D97-AF65-F5344CB8AC3E}">
        <p14:creationId xmlns:p14="http://schemas.microsoft.com/office/powerpoint/2010/main" val="325326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B187-E6D7-4DF4-8C81-428D80B7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B90E6-3D1B-470D-B457-7869B4716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Number of events</a:t>
            </a:r>
          </a:p>
          <a:p>
            <a:pPr marL="0" indent="0">
              <a:buNone/>
            </a:pPr>
            <a:r>
              <a:rPr lang="en-GB" dirty="0"/>
              <a:t>Throughput</a:t>
            </a:r>
          </a:p>
          <a:p>
            <a:pPr marL="0" indent="0">
              <a:buNone/>
            </a:pPr>
            <a:r>
              <a:rPr lang="en-GB" dirty="0"/>
              <a:t>Timings</a:t>
            </a:r>
          </a:p>
          <a:p>
            <a:pPr marL="0" indent="0">
              <a:buNone/>
            </a:pPr>
            <a:r>
              <a:rPr lang="en-GB" dirty="0"/>
              <a:t>Number of errors</a:t>
            </a:r>
          </a:p>
          <a:p>
            <a:pPr marL="0" indent="0">
              <a:buNone/>
            </a:pPr>
            <a:r>
              <a:rPr lang="en-GB" dirty="0"/>
              <a:t>System data</a:t>
            </a:r>
          </a:p>
        </p:txBody>
      </p:sp>
    </p:spTree>
    <p:extLst>
      <p:ext uri="{BB962C8B-B14F-4D97-AF65-F5344CB8AC3E}">
        <p14:creationId xmlns:p14="http://schemas.microsoft.com/office/powerpoint/2010/main" val="22211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C777-3344-4D57-B3A2-99EA49A6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25114-F0F0-4F9A-AC99-11A571E01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Requests (total, per minute, etc.)</a:t>
            </a:r>
          </a:p>
          <a:p>
            <a:pPr marL="0" indent="0">
              <a:buNone/>
            </a:pPr>
            <a:r>
              <a:rPr lang="en-GB" dirty="0"/>
              <a:t>Page / Area accesses</a:t>
            </a:r>
          </a:p>
          <a:p>
            <a:pPr marL="0" indent="0">
              <a:buNone/>
            </a:pPr>
            <a:r>
              <a:rPr lang="en-GB" dirty="0"/>
              <a:t>Response times</a:t>
            </a:r>
          </a:p>
          <a:p>
            <a:pPr marL="0" indent="0">
              <a:buNone/>
            </a:pPr>
            <a:r>
              <a:rPr lang="en-GB" dirty="0"/>
              <a:t>Response Status Codes</a:t>
            </a:r>
          </a:p>
          <a:p>
            <a:pPr marL="0" indent="0">
              <a:buNone/>
            </a:pPr>
            <a:r>
              <a:rPr lang="en-GB" dirty="0"/>
              <a:t>Error counts</a:t>
            </a:r>
          </a:p>
          <a:p>
            <a:pPr marL="0" indent="0">
              <a:buNone/>
            </a:pPr>
            <a:r>
              <a:rPr lang="en-GB" dirty="0"/>
              <a:t>Database or HTTP request timings</a:t>
            </a:r>
          </a:p>
        </p:txBody>
      </p:sp>
    </p:spTree>
    <p:extLst>
      <p:ext uri="{BB962C8B-B14F-4D97-AF65-F5344CB8AC3E}">
        <p14:creationId xmlns:p14="http://schemas.microsoft.com/office/powerpoint/2010/main" val="3085664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C777-3344-4D57-B3A2-99EA49A6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Native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25114-F0F0-4F9A-AC99-11A571E01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Startup</a:t>
            </a:r>
            <a:r>
              <a:rPr lang="en-GB" dirty="0"/>
              <a:t> time</a:t>
            </a:r>
          </a:p>
          <a:p>
            <a:pPr marL="0" indent="0">
              <a:buNone/>
            </a:pPr>
            <a:r>
              <a:rPr lang="en-GB" dirty="0"/>
              <a:t>Feature usage</a:t>
            </a:r>
          </a:p>
          <a:p>
            <a:pPr marL="0" indent="0">
              <a:buNone/>
            </a:pPr>
            <a:r>
              <a:rPr lang="en-GB" dirty="0"/>
              <a:t>Performance</a:t>
            </a:r>
          </a:p>
          <a:p>
            <a:pPr marL="0" indent="0">
              <a:buNone/>
            </a:pPr>
            <a:r>
              <a:rPr lang="en-GB" dirty="0"/>
              <a:t>Errors</a:t>
            </a:r>
          </a:p>
          <a:p>
            <a:pPr marL="0" indent="0">
              <a:buNone/>
            </a:pPr>
            <a:r>
              <a:rPr lang="en-GB" dirty="0"/>
              <a:t>Database / HTTP request timings</a:t>
            </a:r>
          </a:p>
        </p:txBody>
      </p:sp>
    </p:spTree>
    <p:extLst>
      <p:ext uri="{BB962C8B-B14F-4D97-AF65-F5344CB8AC3E}">
        <p14:creationId xmlns:p14="http://schemas.microsoft.com/office/powerpoint/2010/main" val="310241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538F-8DFB-4174-AB50-E2F8ED5B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3D319-AFB6-4333-9F8E-CC7A0B6EF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CPU</a:t>
            </a:r>
          </a:p>
          <a:p>
            <a:pPr marL="0" indent="0">
              <a:buNone/>
            </a:pPr>
            <a:r>
              <a:rPr lang="en-GB" dirty="0"/>
              <a:t>Memory</a:t>
            </a:r>
          </a:p>
          <a:p>
            <a:pPr marL="0" indent="0">
              <a:buNone/>
            </a:pPr>
            <a:r>
              <a:rPr lang="en-GB" dirty="0"/>
              <a:t>Disk</a:t>
            </a:r>
          </a:p>
          <a:p>
            <a:pPr marL="0" indent="0">
              <a:buNone/>
            </a:pPr>
            <a:r>
              <a:rPr lang="en-GB" dirty="0"/>
              <a:t>Network</a:t>
            </a:r>
          </a:p>
          <a:p>
            <a:pPr marL="0" indent="0">
              <a:buNone/>
            </a:pPr>
            <a:r>
              <a:rPr lang="en-GB" dirty="0"/>
              <a:t>I/O</a:t>
            </a:r>
          </a:p>
          <a:p>
            <a:pPr marL="0" indent="0">
              <a:buNone/>
            </a:pPr>
            <a:r>
              <a:rPr lang="en-GB" dirty="0"/>
              <a:t>CLR</a:t>
            </a:r>
          </a:p>
        </p:txBody>
      </p:sp>
    </p:spTree>
    <p:extLst>
      <p:ext uri="{BB962C8B-B14F-4D97-AF65-F5344CB8AC3E}">
        <p14:creationId xmlns:p14="http://schemas.microsoft.com/office/powerpoint/2010/main" val="332915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FC70A-7B5B-4E59-9F94-0822C62C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GB" dirty="0"/>
              <a:t>How To Measure?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61864-FA1B-4BFC-AFEF-33C00CABB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884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CA9F-C4E8-4F3A-B30C-2695DF032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8530E-D881-4499-A792-8B2C4840E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do metrics</a:t>
            </a:r>
          </a:p>
          <a:p>
            <a:r>
              <a:rPr lang="en-GB" dirty="0"/>
              <a:t>when you can't agree on tools</a:t>
            </a:r>
          </a:p>
        </p:txBody>
      </p:sp>
    </p:spTree>
    <p:extLst>
      <p:ext uri="{BB962C8B-B14F-4D97-AF65-F5344CB8AC3E}">
        <p14:creationId xmlns:p14="http://schemas.microsoft.com/office/powerpoint/2010/main" val="2396195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C08BE-F981-4BC1-AEBE-5E4CC276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9FD2-3F4F-4163-AAA6-43060199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DiagnosticSource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71C3A-E6BF-41E7-A5AA-00205CE3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nuget.org/packages/</a:t>
            </a:r>
            <a:r>
              <a:rPr lang="en-GB" dirty="0" err="1"/>
              <a:t>System.Diagnostics.DiagnosticSource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284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88B2-95B1-4288-9FD8-F112E69B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DiagnosticSource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AD8F-872A-4756-8A09-A613EF9D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.NET Framework</a:t>
            </a:r>
          </a:p>
          <a:p>
            <a:pPr marL="0" indent="0">
              <a:buNone/>
            </a:pPr>
            <a:r>
              <a:rPr lang="en-GB" dirty="0"/>
              <a:t>Write Events</a:t>
            </a:r>
          </a:p>
          <a:p>
            <a:pPr marL="0" indent="0">
              <a:buNone/>
            </a:pPr>
            <a:r>
              <a:rPr lang="en-GB" dirty="0"/>
              <a:t>Trace Activities</a:t>
            </a:r>
          </a:p>
          <a:p>
            <a:pPr marL="0" indent="0">
              <a:buNone/>
            </a:pPr>
            <a:r>
              <a:rPr lang="en-GB" dirty="0"/>
              <a:t>Listen for Events</a:t>
            </a:r>
          </a:p>
        </p:txBody>
      </p:sp>
    </p:spTree>
    <p:extLst>
      <p:ext uri="{BB962C8B-B14F-4D97-AF65-F5344CB8AC3E}">
        <p14:creationId xmlns:p14="http://schemas.microsoft.com/office/powerpoint/2010/main" val="2441661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B97D-24A3-4CFC-9EE1-45B66FC1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7A1A3-5071-4EF6-9D99-558C4224F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50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67E517-DE01-466C-B268-30851255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40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96ED92-1736-4FEE-AD9A-D7B5A27C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828312"/>
            <a:ext cx="10574226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5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C297-EDB5-4DFE-972E-7A65CAC4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0741E-9563-4E98-BC01-5CEFFEB38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108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8B0A2-AA3B-4879-8156-997FEC2A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480601"/>
            <a:ext cx="8030696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30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179B-C3A3-41E8-A01C-C477C908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C5E2B-4BB4-4E23-95A0-FB75A6EB8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Writing and Reading</a:t>
            </a:r>
          </a:p>
        </p:txBody>
      </p:sp>
    </p:spTree>
    <p:extLst>
      <p:ext uri="{BB962C8B-B14F-4D97-AF65-F5344CB8AC3E}">
        <p14:creationId xmlns:p14="http://schemas.microsoft.com/office/powerpoint/2010/main" val="3322875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B97D-24A3-4CFC-9EE1-45B66FC1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Upstream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7A1A3-5071-4EF6-9D99-558C4224F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258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9F361-52CB-4908-A43D-6DB107E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DiagnosticSource</a:t>
            </a:r>
            <a:r>
              <a:rPr lang="en-GB" dirty="0"/>
              <a:t> in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CBA51-3D80-483E-9BB5-FA43404C6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ASP.NET Core</a:t>
            </a:r>
          </a:p>
          <a:p>
            <a:pPr marL="0" indent="0">
              <a:buNone/>
            </a:pPr>
            <a:r>
              <a:rPr lang="en-GB" dirty="0"/>
              <a:t>Entity Framework Core</a:t>
            </a:r>
          </a:p>
          <a:p>
            <a:pPr marL="0" indent="0">
              <a:buNone/>
            </a:pPr>
            <a:r>
              <a:rPr lang="en-GB" dirty="0" err="1"/>
              <a:t>HttpClient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5393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9012-DCD1-4015-8A9B-F3A53DAA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ASP.NET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3A62E-B905-4C88-B7A9-8F51DDF9F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Timings for handling requests, executing views, etc</a:t>
            </a:r>
          </a:p>
          <a:p>
            <a:r>
              <a:rPr lang="en-GB" dirty="0"/>
              <a:t>Supports </a:t>
            </a:r>
            <a:r>
              <a:rPr lang="en-GB" dirty="0">
                <a:solidFill>
                  <a:schemeClr val="accent4"/>
                </a:solidFill>
                <a:latin typeface="Museo Sans 500" panose="02000000000000000000" pitchFamily="50" charset="0"/>
              </a:rPr>
              <a:t>Request-ID</a:t>
            </a:r>
            <a:r>
              <a:rPr lang="en-GB" dirty="0"/>
              <a:t> &amp; </a:t>
            </a:r>
            <a:r>
              <a:rPr lang="en-GB" dirty="0">
                <a:solidFill>
                  <a:schemeClr val="accent4"/>
                </a:solidFill>
                <a:latin typeface="Museo Sans 500" panose="02000000000000000000" pitchFamily="50" charset="0"/>
              </a:rPr>
              <a:t>Correlation-Context</a:t>
            </a:r>
            <a:r>
              <a:rPr lang="en-GB" dirty="0"/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19326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9012-DCD1-4015-8A9B-F3A53DAA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HttpClient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3A62E-B905-4C88-B7A9-8F51DDF9F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Timings for running requests</a:t>
            </a:r>
          </a:p>
          <a:p>
            <a:r>
              <a:rPr lang="en-GB" dirty="0"/>
              <a:t>Supports </a:t>
            </a:r>
            <a:r>
              <a:rPr lang="en-GB" dirty="0">
                <a:solidFill>
                  <a:schemeClr val="accent4"/>
                </a:solidFill>
                <a:latin typeface="Museo Sans 500" panose="02000000000000000000" pitchFamily="50" charset="0"/>
              </a:rPr>
              <a:t>Request-ID</a:t>
            </a:r>
            <a:r>
              <a:rPr lang="en-GB" dirty="0"/>
              <a:t> &amp; </a:t>
            </a:r>
            <a:r>
              <a:rPr lang="en-GB" dirty="0">
                <a:solidFill>
                  <a:schemeClr val="accent4"/>
                </a:solidFill>
                <a:latin typeface="Museo Sans 500" panose="02000000000000000000" pitchFamily="50" charset="0"/>
              </a:rPr>
              <a:t>Correlation-Context</a:t>
            </a:r>
            <a:r>
              <a:rPr lang="en-GB" dirty="0"/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330161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039C-7E38-48F0-BDAB-FAE0175F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 Correlation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36AC5-9FFB-45FF-92BE-812FF3EA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Request-ID:          |9823hfho8hao84fh.bf7w3shf_1.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Correlation-Context: UID=42, HID=DT007</a:t>
            </a:r>
          </a:p>
        </p:txBody>
      </p:sp>
    </p:spTree>
    <p:extLst>
      <p:ext uri="{BB962C8B-B14F-4D97-AF65-F5344CB8AC3E}">
        <p14:creationId xmlns:p14="http://schemas.microsoft.com/office/powerpoint/2010/main" val="1233181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B97D-24A3-4CFC-9EE1-45B66FC1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events</a:t>
            </a:r>
          </a:p>
        </p:txBody>
      </p:sp>
    </p:spTree>
    <p:extLst>
      <p:ext uri="{BB962C8B-B14F-4D97-AF65-F5344CB8AC3E}">
        <p14:creationId xmlns:p14="http://schemas.microsoft.com/office/powerpoint/2010/main" val="2384819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B770-E962-4973-AECD-E3BF39E4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visualrecode.com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DC6CB-3184-437F-B197-C854B5A15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Magically modernize .NET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65033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A031-A0D2-458F-AECA-F149FF56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DiagnosticSource</a:t>
            </a:r>
            <a:br>
              <a:rPr lang="en-GB" dirty="0"/>
            </a:br>
            <a:r>
              <a:rPr lang="en-GB" dirty="0"/>
              <a:t>-&gt; InfluxDB</a:t>
            </a:r>
          </a:p>
        </p:txBody>
      </p:sp>
    </p:spTree>
    <p:extLst>
      <p:ext uri="{BB962C8B-B14F-4D97-AF65-F5344CB8AC3E}">
        <p14:creationId xmlns:p14="http://schemas.microsoft.com/office/powerpoint/2010/main" val="4117214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E0A945-029A-47C5-806C-B18CE8E60FB6}"/>
              </a:ext>
            </a:extLst>
          </p:cNvPr>
          <p:cNvSpPr txBox="1"/>
          <p:nvPr/>
        </p:nvSpPr>
        <p:spPr>
          <a:xfrm>
            <a:off x="971597" y="1535836"/>
            <a:ext cx="10248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solidFill>
                  <a:schemeClr val="bg1"/>
                </a:solidFill>
                <a:latin typeface="Consolas" panose="020B0609020204030204" pitchFamily="49" charset="0"/>
              </a:rPr>
              <a:t>things</a:t>
            </a:r>
            <a:r>
              <a:rPr lang="en-GB" sz="3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,host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</a:rPr>
              <a:t>=SRV001,dc=ln</a:t>
            </a:r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chemeClr val="accent4"/>
                </a:solidFill>
                <a:latin typeface="Consolas" panose="020B0609020204030204" pitchFamily="49" charset="0"/>
              </a:rPr>
              <a:t>count=7</a:t>
            </a:r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98273423987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38855-035B-4AE5-962E-6B2E1FBE107E}"/>
              </a:ext>
            </a:extLst>
          </p:cNvPr>
          <p:cNvSpPr txBox="1"/>
          <p:nvPr/>
        </p:nvSpPr>
        <p:spPr>
          <a:xfrm>
            <a:off x="1065320" y="2343705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Measurement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A87D7-F7D9-4DC9-9650-576DCBEB5B96}"/>
              </a:ext>
            </a:extLst>
          </p:cNvPr>
          <p:cNvSpPr txBox="1"/>
          <p:nvPr/>
        </p:nvSpPr>
        <p:spPr>
          <a:xfrm>
            <a:off x="4350058" y="2343705"/>
            <a:ext cx="5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Tags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0A3B5-E062-4510-A6C8-A974763969A1}"/>
              </a:ext>
            </a:extLst>
          </p:cNvPr>
          <p:cNvSpPr txBox="1"/>
          <p:nvPr/>
        </p:nvSpPr>
        <p:spPr>
          <a:xfrm>
            <a:off x="7253706" y="234370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Fields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6B1E5-0F6B-4E35-A667-2097D25F413B}"/>
              </a:ext>
            </a:extLst>
          </p:cNvPr>
          <p:cNvSpPr txBox="1"/>
          <p:nvPr/>
        </p:nvSpPr>
        <p:spPr>
          <a:xfrm>
            <a:off x="9303798" y="2343705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Timestamp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8184F-10C2-4531-8BF2-5176FC9254A0}"/>
              </a:ext>
            </a:extLst>
          </p:cNvPr>
          <p:cNvSpPr txBox="1"/>
          <p:nvPr/>
        </p:nvSpPr>
        <p:spPr>
          <a:xfrm>
            <a:off x="3923577" y="4737390"/>
            <a:ext cx="4344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Museo 700" panose="02000000000000000000" pitchFamily="50" charset="0"/>
              </a:rPr>
              <a:t>InfluxDB Line Format</a:t>
            </a:r>
          </a:p>
        </p:txBody>
      </p:sp>
    </p:spTree>
    <p:extLst>
      <p:ext uri="{BB962C8B-B14F-4D97-AF65-F5344CB8AC3E}">
        <p14:creationId xmlns:p14="http://schemas.microsoft.com/office/powerpoint/2010/main" val="1584506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4260-CB2A-4817-A118-C44213E9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D22C7-6C1B-4B5B-A88C-695050DD9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RendleLabs.InfluxDB.DiagnosticSourceListener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17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A031-A0D2-458F-AECA-F149FF56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DiagnosticSource</a:t>
            </a:r>
            <a:br>
              <a:rPr lang="en-GB" dirty="0"/>
            </a:br>
            <a:r>
              <a:rPr lang="en-GB" dirty="0"/>
              <a:t>-&gt;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2798605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A031-A0D2-458F-AECA-F149FF56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OpenTelemetry</a:t>
            </a:r>
            <a:br>
              <a:rPr lang="en-GB" dirty="0"/>
            </a:br>
            <a:r>
              <a:rPr lang="en-GB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useo Sans 100"/>
              </a:rPr>
              <a:t>opentelemetry.io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  <a:latin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659110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A031-A0D2-458F-AECA-F149FF56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Jaeger</a:t>
            </a:r>
            <a:br>
              <a:rPr lang="en-GB" dirty="0"/>
            </a:br>
            <a:r>
              <a:rPr lang="en-GB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useo Sans 100"/>
              </a:rPr>
              <a:t>jaegertracing.io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  <a:latin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600366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5B3C-D058-4B61-AFB8-14E74AC4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6568-5EB4-4012-81BF-F27099B5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Measure everything</a:t>
            </a:r>
          </a:p>
          <a:p>
            <a:pPr marL="0" indent="0">
              <a:buNone/>
            </a:pPr>
            <a:r>
              <a:rPr lang="en-GB" dirty="0"/>
              <a:t>Time Series databases (e.g. InfluxDB, Prometheus)</a:t>
            </a:r>
          </a:p>
          <a:p>
            <a:pPr marL="0" indent="0">
              <a:buNone/>
            </a:pPr>
            <a:r>
              <a:rPr lang="en-GB" dirty="0"/>
              <a:t>Grafana dashboards</a:t>
            </a:r>
          </a:p>
          <a:p>
            <a:pPr marL="0" indent="0">
              <a:buNone/>
            </a:pPr>
            <a:r>
              <a:rPr lang="en-GB" dirty="0" err="1"/>
              <a:t>OpenTelemetry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Jaeger</a:t>
            </a:r>
          </a:p>
          <a:p>
            <a:pPr marL="0" indent="0">
              <a:buNone/>
            </a:pPr>
            <a:r>
              <a:rPr lang="en-GB" dirty="0" err="1"/>
              <a:t>DiagnosticSource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	Abstraction from specific libraries</a:t>
            </a:r>
          </a:p>
          <a:p>
            <a:pPr marL="0" indent="0">
              <a:buNone/>
            </a:pPr>
            <a:r>
              <a:rPr lang="en-GB" dirty="0"/>
              <a:t>	Upstream metrics and events</a:t>
            </a:r>
          </a:p>
        </p:txBody>
      </p:sp>
    </p:spTree>
    <p:extLst>
      <p:ext uri="{BB962C8B-B14F-4D97-AF65-F5344CB8AC3E}">
        <p14:creationId xmlns:p14="http://schemas.microsoft.com/office/powerpoint/2010/main" val="4252189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01BE-C35A-4B68-B8C3-AAD9EFED3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Museo Sans 700" panose="02000000000000000000" pitchFamily="50" charset="0"/>
              </a:rPr>
              <a:t>github.com/</a:t>
            </a:r>
            <a:r>
              <a:rPr lang="en-GB" sz="3200" dirty="0" err="1">
                <a:latin typeface="Museo Sans 700" panose="02000000000000000000" pitchFamily="50" charset="0"/>
              </a:rPr>
              <a:t>RendleLabs</a:t>
            </a:r>
            <a:r>
              <a:rPr lang="en-GB" sz="3200" dirty="0">
                <a:latin typeface="Museo Sans 700" panose="02000000000000000000" pitchFamily="50" charset="0"/>
              </a:rPr>
              <a:t>/</a:t>
            </a:r>
            <a:r>
              <a:rPr lang="en-GB" sz="3200" dirty="0" err="1">
                <a:latin typeface="Museo Sans 700" panose="02000000000000000000" pitchFamily="50" charset="0"/>
              </a:rPr>
              <a:t>DiagnosticSourcery</a:t>
            </a:r>
            <a:endParaRPr lang="en-GB" sz="3200" dirty="0">
              <a:latin typeface="Museo Sans 700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42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BA60-2A9A-4BF1-AEA2-DF48BFA8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He On About This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1059A-0FA3-475C-AD1F-8C50C751B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can't improve what you don't measure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It's not just web apps and microservices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>
                <a:latin typeface="Museo Sans 700" panose="02000000000000000000" pitchFamily="50" charset="0"/>
              </a:rPr>
              <a:t>Dashboards Are Cool</a:t>
            </a:r>
          </a:p>
        </p:txBody>
      </p:sp>
    </p:spTree>
    <p:extLst>
      <p:ext uri="{BB962C8B-B14F-4D97-AF65-F5344CB8AC3E}">
        <p14:creationId xmlns:p14="http://schemas.microsoft.com/office/powerpoint/2010/main" val="202054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279F-5627-48BD-A856-6876F90D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Metrics vs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EADEA-51AD-4573-AE07-EDE083846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351351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47B4-8B6B-4CC3-8948-534672753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Metrics vs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DE9F-0CC7-4290-A98F-1FDABDF03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Metrics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CC964-01A2-4004-9743-4F64155F0F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Numbers</a:t>
            </a:r>
          </a:p>
          <a:p>
            <a:r>
              <a:rPr lang="en-GB" dirty="0"/>
              <a:t>Charts</a:t>
            </a:r>
          </a:p>
          <a:p>
            <a:r>
              <a:rPr lang="en-GB" dirty="0"/>
              <a:t>Aggregation</a:t>
            </a:r>
          </a:p>
          <a:p>
            <a:r>
              <a:rPr lang="en-GB" dirty="0"/>
              <a:t>Performance etc.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2D2D1-704F-494C-9AA6-9199A8B5D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1D0D8-E29D-49D7-AE45-1D87E793F49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Text</a:t>
            </a:r>
          </a:p>
          <a:p>
            <a:r>
              <a:rPr lang="en-GB" dirty="0"/>
              <a:t>Error messages</a:t>
            </a:r>
          </a:p>
          <a:p>
            <a:r>
              <a:rPr lang="en-GB" dirty="0"/>
              <a:t>Information</a:t>
            </a:r>
          </a:p>
          <a:p>
            <a:r>
              <a:rPr lang="en-GB" dirty="0"/>
              <a:t>Searchable</a:t>
            </a:r>
          </a:p>
        </p:txBody>
      </p:sp>
    </p:spTree>
    <p:extLst>
      <p:ext uri="{BB962C8B-B14F-4D97-AF65-F5344CB8AC3E}">
        <p14:creationId xmlns:p14="http://schemas.microsoft.com/office/powerpoint/2010/main" val="309431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77DA-4AC2-4DA6-9C44-CD5DFA8B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C148-926F-498E-9B18-CC6F5C9F0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Application Performance Management</a:t>
            </a:r>
          </a:p>
        </p:txBody>
      </p:sp>
    </p:spTree>
    <p:extLst>
      <p:ext uri="{BB962C8B-B14F-4D97-AF65-F5344CB8AC3E}">
        <p14:creationId xmlns:p14="http://schemas.microsoft.com/office/powerpoint/2010/main" val="263865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CF4AA-73AD-4365-986D-3A89B80E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E7CC-D7D1-40B7-9CE4-6845601E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Measure?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395C0-D941-43EB-9AC5-3C5EAD8CD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6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8447</TotalTime>
  <Words>286</Words>
  <Application>Microsoft Office PowerPoint</Application>
  <PresentationFormat>Widescreen</PresentationFormat>
  <Paragraphs>103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Consolas</vt:lpstr>
      <vt:lpstr>Museo 700</vt:lpstr>
      <vt:lpstr>Museo Sans 100</vt:lpstr>
      <vt:lpstr>Museo Sans 500</vt:lpstr>
      <vt:lpstr>Museo Sans 700</vt:lpstr>
      <vt:lpstr>Office Theme</vt:lpstr>
      <vt:lpstr>DiagnosticSourcery Diagnostics, Metrics and Tracing in .NET</vt:lpstr>
      <vt:lpstr>PowerPoint Presentation</vt:lpstr>
      <vt:lpstr>visualrecode.com</vt:lpstr>
      <vt:lpstr>Why Is He On About This Now?</vt:lpstr>
      <vt:lpstr>Metrics vs Logs</vt:lpstr>
      <vt:lpstr>Metrics vs Logs</vt:lpstr>
      <vt:lpstr>APM</vt:lpstr>
      <vt:lpstr>PowerPoint Presentation</vt:lpstr>
      <vt:lpstr>What To Measure?</vt:lpstr>
      <vt:lpstr>What to measure</vt:lpstr>
      <vt:lpstr>Web applications</vt:lpstr>
      <vt:lpstr>Native applications</vt:lpstr>
      <vt:lpstr>System data</vt:lpstr>
      <vt:lpstr>How To Measure?</vt:lpstr>
      <vt:lpstr>Abstraction</vt:lpstr>
      <vt:lpstr>PowerPoint Presentation</vt:lpstr>
      <vt:lpstr>DiagnosticSource</vt:lpstr>
      <vt:lpstr>DiagnosticSource</vt:lpstr>
      <vt:lpstr>Writing events</vt:lpstr>
      <vt:lpstr>PowerPoint Presentation</vt:lpstr>
      <vt:lpstr>Activities</vt:lpstr>
      <vt:lpstr>PowerPoint Presentation</vt:lpstr>
      <vt:lpstr>Demo</vt:lpstr>
      <vt:lpstr>Upstream support</vt:lpstr>
      <vt:lpstr>DiagnosticSource in .NET</vt:lpstr>
      <vt:lpstr>ASP.NET Core</vt:lpstr>
      <vt:lpstr>HttpClient</vt:lpstr>
      <vt:lpstr>HTTP Correlation Protocol</vt:lpstr>
      <vt:lpstr>Reading events</vt:lpstr>
      <vt:lpstr>DiagnosticSource -&gt; InfluxDB</vt:lpstr>
      <vt:lpstr>PowerPoint Presentation</vt:lpstr>
      <vt:lpstr>Code</vt:lpstr>
      <vt:lpstr>DiagnosticSource -&gt; Distributed Tracing</vt:lpstr>
      <vt:lpstr>OpenTelemetry opentelemetry.io</vt:lpstr>
      <vt:lpstr>Jaeger jaegertracing.io</vt:lpstr>
      <vt:lpstr>Summary</vt:lpstr>
      <vt:lpstr>github.com/RendleLabs/DiagnosticSourcery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Diagnostics, Metrics and more in .NET</dc:title>
  <dc:creator>Mark Rendle</dc:creator>
  <cp:lastModifiedBy>Mark Rendle</cp:lastModifiedBy>
  <cp:revision>36</cp:revision>
  <dcterms:created xsi:type="dcterms:W3CDTF">2019-01-14T12:38:06Z</dcterms:created>
  <dcterms:modified xsi:type="dcterms:W3CDTF">2019-09-17T16:52:41Z</dcterms:modified>
</cp:coreProperties>
</file>